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6858000" cy="9144000"/>
  <p:embeddedFontLst>
    <p:embeddedFont>
      <p:font typeface="Ubuntu Light"/>
      <p:regular r:id="rId31"/>
      <p:bold r:id="rId32"/>
      <p:italic r:id="rId33"/>
      <p:boldItalic r:id="rId34"/>
    </p:embeddedFont>
    <p:embeddedFont>
      <p:font typeface="Ubuntu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jOuAGg+vmxktI+ThnPImH6cS0t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E9F484-4DC2-405E-80B9-9FF2E0D2FC15}">
  <a:tblStyle styleId="{6AE9F484-4DC2-405E-80B9-9FF2E0D2FC1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E9FF"/>
          </a:solidFill>
        </a:fill>
      </a:tcStyle>
    </a:wholeTbl>
    <a:band1H>
      <a:tcTxStyle/>
      <a:tcStyle>
        <a:fill>
          <a:solidFill>
            <a:srgbClr val="D3D1FF"/>
          </a:solidFill>
        </a:fill>
      </a:tcStyle>
    </a:band1H>
    <a:band2H>
      <a:tcTxStyle/>
    </a:band2H>
    <a:band1V>
      <a:tcTxStyle/>
      <a:tcStyle>
        <a:fill>
          <a:solidFill>
            <a:srgbClr val="D3D1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Ligh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UbuntuLight-italic.fntdata"/><Relationship Id="rId10" Type="http://schemas.openxmlformats.org/officeDocument/2006/relationships/slide" Target="slides/slide4.xml"/><Relationship Id="rId32" Type="http://schemas.openxmlformats.org/officeDocument/2006/relationships/font" Target="fonts/UbuntuLight-bold.fntdata"/><Relationship Id="rId13" Type="http://schemas.openxmlformats.org/officeDocument/2006/relationships/slide" Target="slides/slide7.xml"/><Relationship Id="rId35" Type="http://schemas.openxmlformats.org/officeDocument/2006/relationships/font" Target="fonts/Ubuntu-regular.fntdata"/><Relationship Id="rId12" Type="http://schemas.openxmlformats.org/officeDocument/2006/relationships/slide" Target="slides/slide6.xml"/><Relationship Id="rId34" Type="http://schemas.openxmlformats.org/officeDocument/2006/relationships/font" Target="fonts/Ubuntu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Ubuntu-italic.fntdata"/><Relationship Id="rId14" Type="http://schemas.openxmlformats.org/officeDocument/2006/relationships/slide" Target="slides/slide8.xml"/><Relationship Id="rId36" Type="http://schemas.openxmlformats.org/officeDocument/2006/relationships/font" Target="fonts/Ubuntu-bold.fntdata"/><Relationship Id="rId17" Type="http://schemas.openxmlformats.org/officeDocument/2006/relationships/slide" Target="slides/slide11.xml"/><Relationship Id="rId39" Type="http://customschemas.google.com/relationships/presentationmetadata" Target="metadata"/><Relationship Id="rId16" Type="http://schemas.openxmlformats.org/officeDocument/2006/relationships/slide" Target="slides/slide10.xml"/><Relationship Id="rId38" Type="http://schemas.openxmlformats.org/officeDocument/2006/relationships/font" Target="fonts/Ubuntu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3" name="Google Shape;383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4" name="Google Shape;39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0.png"/><Relationship Id="rId7" Type="http://schemas.openxmlformats.org/officeDocument/2006/relationships/image" Target="../media/image3.png"/><Relationship Id="rId8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matroska.org/" TargetMode="External"/><Relationship Id="rId11" Type="http://schemas.openxmlformats.org/officeDocument/2006/relationships/hyperlink" Target="https://caniuse.com/webm" TargetMode="External"/><Relationship Id="rId22" Type="http://schemas.openxmlformats.org/officeDocument/2006/relationships/hyperlink" Target="https://www.divx.com/" TargetMode="External"/><Relationship Id="rId10" Type="http://schemas.openxmlformats.org/officeDocument/2006/relationships/hyperlink" Target="https://www.webmproject.org/" TargetMode="External"/><Relationship Id="rId21" Type="http://schemas.openxmlformats.org/officeDocument/2006/relationships/hyperlink" Target="https://www.xvid.com/" TargetMode="External"/><Relationship Id="rId13" Type="http://schemas.openxmlformats.org/officeDocument/2006/relationships/hyperlink" Target="https://caniuse.com/av1" TargetMode="External"/><Relationship Id="rId12" Type="http://schemas.openxmlformats.org/officeDocument/2006/relationships/hyperlink" Target="https://aomedia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hyperlink" Target="https://caniuse.com/mpeg4" TargetMode="External"/><Relationship Id="rId15" Type="http://schemas.openxmlformats.org/officeDocument/2006/relationships/hyperlink" Target="https://www.divx.com/en/software/technologies/hevc/" TargetMode="External"/><Relationship Id="rId14" Type="http://schemas.openxmlformats.org/officeDocument/2006/relationships/hyperlink" Target="http://x265.org/" TargetMode="External"/><Relationship Id="rId17" Type="http://schemas.openxmlformats.org/officeDocument/2006/relationships/hyperlink" Target="https://caniuse.com/ogv" TargetMode="External"/><Relationship Id="rId16" Type="http://schemas.openxmlformats.org/officeDocument/2006/relationships/hyperlink" Target="https://caniuse.com/hevc" TargetMode="External"/><Relationship Id="rId5" Type="http://schemas.openxmlformats.org/officeDocument/2006/relationships/image" Target="../media/image4.png"/><Relationship Id="rId19" Type="http://schemas.openxmlformats.org/officeDocument/2006/relationships/hyperlink" Target="https://caniuse.com/ogv" TargetMode="External"/><Relationship Id="rId6" Type="http://schemas.openxmlformats.org/officeDocument/2006/relationships/hyperlink" Target="https://mpeg.chiariglione.org/standards/mpeg-4/mpeg-4.htm" TargetMode="External"/><Relationship Id="rId18" Type="http://schemas.openxmlformats.org/officeDocument/2006/relationships/hyperlink" Target="https://www.theora.org/" TargetMode="External"/><Relationship Id="rId7" Type="http://schemas.openxmlformats.org/officeDocument/2006/relationships/hyperlink" Target="https://www.videolan.org/developers/x264.html" TargetMode="External"/><Relationship Id="rId8" Type="http://schemas.openxmlformats.org/officeDocument/2006/relationships/hyperlink" Target="https://www.divx.com/en/software/technologies/h264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7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/>
          <p:nvPr/>
        </p:nvSpPr>
        <p:spPr>
          <a:xfrm>
            <a:off x="3942413" y="-5333"/>
            <a:ext cx="8249587" cy="685800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 rotWithShape="1">
          <a:blip r:embed="rId3">
            <a:alphaModFix/>
          </a:blip>
          <a:srcRect b="0" l="1" r="60561" t="753"/>
          <a:stretch/>
        </p:blipFill>
        <p:spPr>
          <a:xfrm rot="10800000">
            <a:off x="-20320" y="0"/>
            <a:ext cx="61451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/>
        </p:nvSpPr>
        <p:spPr>
          <a:xfrm>
            <a:off x="272398" y="801227"/>
            <a:ext cx="11833464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La etiqueta </a:t>
            </a:r>
            <a:r>
              <a:rPr b="0" i="0" lang="es-CO" sz="2400" u="none" cap="none" strike="noStrike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&lt;pre&gt;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 se emplea para mostrar texto respetando el formato con el que está escrito, incluyendo espacios en blanco y saltos de línea. A continuación, se muestra un fragmento de código en el que se utiliza un </a:t>
            </a:r>
            <a:r>
              <a:rPr b="0" i="0" lang="es-CO" sz="2400" u="none" cap="none" strike="noStrike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&lt;div&gt; 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 el primer caso y un </a:t>
            </a:r>
            <a:r>
              <a:rPr b="0" i="0" lang="es-CO" sz="2400" u="none" cap="none" strike="noStrike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&lt;pre&gt;  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en el segundo: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2314" y="5331196"/>
            <a:ext cx="2999308" cy="127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423164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 txBox="1"/>
          <p:nvPr/>
        </p:nvSpPr>
        <p:spPr>
          <a:xfrm>
            <a:off x="272398" y="139564"/>
            <a:ext cx="4401036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Etiqueta &lt;pre&gt;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59346" y="2370847"/>
            <a:ext cx="4473308" cy="411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2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2"/>
          <p:cNvSpPr txBox="1"/>
          <p:nvPr/>
        </p:nvSpPr>
        <p:spPr>
          <a:xfrm>
            <a:off x="8324430" y="4311335"/>
            <a:ext cx="322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2"/>
          <p:cNvSpPr txBox="1"/>
          <p:nvPr/>
        </p:nvSpPr>
        <p:spPr>
          <a:xfrm>
            <a:off x="8324429" y="5146143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Emmet abbreviation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3" name="Google Shape;223;p12"/>
          <p:cNvGraphicFramePr/>
          <p:nvPr/>
        </p:nvGraphicFramePr>
        <p:xfrm>
          <a:off x="2190820" y="138559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{6AE9F484-4DC2-405E-80B9-9FF2E0D2FC15}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Elemento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&lt;section&gt;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Define secciones de una web.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&lt;nav&gt;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Especifica una sección que contiene un menú de navegación.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&lt;article&gt;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Determina secciones de contenido.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&lt;aside&gt;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Define la barra lateral de una página web. 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&lt;h1&gt; &lt;h2&gt; &lt;h3&gt; &lt;h4&gt; &lt;h5&gt; &lt;h6&gt;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Describe el tema de la sección. Disponemos de seis niveles: de h1 a h6, siendo &lt;h1&gt; la cabecera de mayor importancia. Sólo puede existir una etiqueta &lt;h1&gt; en el documento.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&lt;header&gt;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Determina la cabecera de una web o de un elemento.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&lt;footer&gt;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Define el pie de página. También se puede utilizar para definir el pie de otros elementos.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&lt;address&gt;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Especifica una sección que contiene información de contacto.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&lt;main&gt;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Determina el contenido principal del documento. Solo puede existir un elemento &lt;main&gt; en el documento.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24" name="Google Shape;224;p12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Elementos semánticos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9"/>
          <p:cNvSpPr txBox="1"/>
          <p:nvPr/>
        </p:nvSpPr>
        <p:spPr>
          <a:xfrm>
            <a:off x="3738780" y="1122064"/>
            <a:ext cx="5959855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Web  Las etiquetas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00FFFF"/>
                </a:highlight>
                <a:latin typeface="Ubuntu"/>
                <a:ea typeface="Ubuntu"/>
                <a:cs typeface="Ubuntu"/>
                <a:sym typeface="Ubuntu"/>
              </a:rPr>
              <a:t>&lt;body&gt; &lt;h1&gt; </a:t>
            </a:r>
            <a:r>
              <a:rPr b="1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y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00FFFF"/>
                </a:highlight>
                <a:latin typeface="Ubuntu"/>
                <a:ea typeface="Ubuntu"/>
                <a:cs typeface="Ubuntu"/>
                <a:sym typeface="Ubuntu"/>
              </a:rPr>
              <a:t>&lt;main&gt; </a:t>
            </a:r>
            <a:r>
              <a:rPr b="1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solo se pueden utilizar una vez por documento HTML, el resto de etiquetas de contenido se pueden usar siempre que sea necesario.</a:t>
            </a:r>
            <a:endParaRPr b="1" i="0" sz="3600" u="none" cap="none" strike="noStrike">
              <a:solidFill>
                <a:schemeClr val="lt1"/>
              </a:solidFill>
              <a:highlight>
                <a:srgbClr val="FE654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2" name="Google Shape;232;p39"/>
          <p:cNvSpPr txBox="1"/>
          <p:nvPr/>
        </p:nvSpPr>
        <p:spPr>
          <a:xfrm>
            <a:off x="2787509" y="57912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9576879" y="4437594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0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0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0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0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320907" y="758325"/>
            <a:ext cx="4319618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Imágenes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650261" y="5870084"/>
            <a:ext cx="21472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Atributo usado para especificar la imagen que se desea cargar</a:t>
            </a:r>
            <a:endParaRPr/>
          </a:p>
        </p:txBody>
      </p:sp>
      <p:pic>
        <p:nvPicPr>
          <p:cNvPr id="249" name="Google Shape;249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4588" y="1254232"/>
            <a:ext cx="8301092" cy="3946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0"/>
          <p:cNvCxnSpPr/>
          <p:nvPr/>
        </p:nvCxnSpPr>
        <p:spPr>
          <a:xfrm flipH="1">
            <a:off x="1723869" y="4621120"/>
            <a:ext cx="1184223" cy="1195064"/>
          </a:xfrm>
          <a:prstGeom prst="straightConnector1">
            <a:avLst/>
          </a:prstGeom>
          <a:noFill/>
          <a:ln cap="flat" cmpd="sng" w="57150">
            <a:solidFill>
              <a:srgbClr val="6455FD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1" name="Google Shape;25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5422" y="4710825"/>
            <a:ext cx="3330258" cy="1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1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1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320907" y="758325"/>
            <a:ext cx="4319618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Imágenes  - atributos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710825"/>
            <a:ext cx="3330258" cy="141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Google Shape;265;p41"/>
          <p:cNvGraphicFramePr/>
          <p:nvPr/>
        </p:nvGraphicFramePr>
        <p:xfrm>
          <a:off x="1179424" y="127385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{6AE9F484-4DC2-405E-80B9-9FF2E0D2FC15}</a:tableStyleId>
              </a:tblPr>
              <a:tblGrid>
                <a:gridCol w="1447750"/>
                <a:gridCol w="8385400"/>
              </a:tblGrid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Atributos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Valores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33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align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right, left (predeterminado), top, middle, bottom; obsoleto: us la propiedad CSS float o position en su lugar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alt</a:t>
                      </a:r>
                      <a:endParaRPr sz="12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Frase de texto que describe la imagen.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border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Tamaño del borde de la imagen en píxeles; border = “0” evita que se muestre el borde de un hipervínculo de imagen; obsoleto: usa la propiedad border CSS en su lugar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height</a:t>
                      </a:r>
                      <a:endParaRPr sz="12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Altura de la imagen en píxeles.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hspace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Cantidad de espacio, en píxeles, que está en blanco a la izquierda y derecha de la imagen; obsoleto— usa la propiedad padding CSS en su lugar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468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id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Nombre del texto: alfanumérico, que comienza con una letra, sin espacios; el valor debe ser único y no se debe utilizar para otros valores de identificación en el mismo documento de la página web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33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longdesc</a:t>
                      </a:r>
                      <a:endParaRPr sz="12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URL de un recurso que contiene una descripción accesible de una imagen compleja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62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name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Nombre del texto: alfanumérico, que comienza con una letra, sin espacios; este atributo nombra a la imagen para que se pueda acceder fácilmente a ella mediante lenguajes de script del lado del cliente, como JavaScript; obsoleto: usa el atributo id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src</a:t>
                      </a:r>
                      <a:endParaRPr sz="12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La URL o nombre de archivo de la imagen.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33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srcset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Nuevo atributo HTML 5.1 que admite la visualización del navegador de imágenes sensibles.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45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title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Una frase de texto que contiene información orientativa sobre la imagen; normalmente más descriptiva que el texto alternativo.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45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vspace</a:t>
                      </a:r>
                      <a:endParaRPr/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Cantidad de espacio, en píxeles, que está en blanco encima y debajo de la imagen; obsoleto usar la propiedad padding CSS en su lugar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width</a:t>
                      </a:r>
                      <a:endParaRPr sz="12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53350" marB="53350" marR="114300" marL="1143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2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Ancho de imagen en píxeles.</a:t>
                      </a:r>
                      <a:endParaRPr/>
                    </a:p>
                  </a:txBody>
                  <a:tcPr marT="53350" marB="53350" marR="114300" marL="1143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/>
          <p:nvPr/>
        </p:nvSpPr>
        <p:spPr>
          <a:xfrm>
            <a:off x="320907" y="758325"/>
            <a:ext cx="4319618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Imágenes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693" y="1527726"/>
            <a:ext cx="6790545" cy="446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24263" y="5113637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9465" y="2030398"/>
            <a:ext cx="5732535" cy="2725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"/>
          <p:cNvSpPr txBox="1"/>
          <p:nvPr/>
        </p:nvSpPr>
        <p:spPr>
          <a:xfrm>
            <a:off x="320907" y="758325"/>
            <a:ext cx="4319618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Video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"/>
          <p:cNvSpPr txBox="1"/>
          <p:nvPr/>
        </p:nvSpPr>
        <p:spPr>
          <a:xfrm>
            <a:off x="650261" y="5870084"/>
            <a:ext cx="21472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Atributo usado para especificar el video que se desea cargar</a:t>
            </a:r>
            <a:endParaRPr/>
          </a:p>
        </p:txBody>
      </p:sp>
      <p:pic>
        <p:nvPicPr>
          <p:cNvPr id="295" name="Google Shape;295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8210" y="1725782"/>
            <a:ext cx="10615580" cy="34064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"/>
          <p:cNvCxnSpPr/>
          <p:nvPr/>
        </p:nvCxnSpPr>
        <p:spPr>
          <a:xfrm flipH="1">
            <a:off x="1723869" y="4631961"/>
            <a:ext cx="314793" cy="1184223"/>
          </a:xfrm>
          <a:prstGeom prst="straightConnector1">
            <a:avLst/>
          </a:prstGeom>
          <a:noFill/>
          <a:ln cap="flat" cmpd="sng" w="57150">
            <a:solidFill>
              <a:srgbClr val="6455F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7" name="Google Shape;297;p3"/>
          <p:cNvSpPr txBox="1"/>
          <p:nvPr/>
        </p:nvSpPr>
        <p:spPr>
          <a:xfrm>
            <a:off x="2771089" y="5883984"/>
            <a:ext cx="21472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Ubicación del archivo</a:t>
            </a:r>
            <a:endParaRPr/>
          </a:p>
        </p:txBody>
      </p:sp>
      <p:cxnSp>
        <p:nvCxnSpPr>
          <p:cNvPr id="298" name="Google Shape;298;p3"/>
          <p:cNvCxnSpPr/>
          <p:nvPr/>
        </p:nvCxnSpPr>
        <p:spPr>
          <a:xfrm flipH="1">
            <a:off x="3844697" y="4645861"/>
            <a:ext cx="314793" cy="1184223"/>
          </a:xfrm>
          <a:prstGeom prst="straightConnector1">
            <a:avLst/>
          </a:prstGeom>
          <a:noFill/>
          <a:ln cap="flat" cmpd="sng" w="57150">
            <a:solidFill>
              <a:srgbClr val="6455F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9" name="Google Shape;299;p3"/>
          <p:cNvSpPr txBox="1"/>
          <p:nvPr/>
        </p:nvSpPr>
        <p:spPr>
          <a:xfrm>
            <a:off x="5767212" y="5926085"/>
            <a:ext cx="214721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Por defecto, no aparecen controles, es un atributo</a:t>
            </a:r>
            <a:endParaRPr/>
          </a:p>
        </p:txBody>
      </p:sp>
      <p:cxnSp>
        <p:nvCxnSpPr>
          <p:cNvPr id="300" name="Google Shape;300;p3"/>
          <p:cNvCxnSpPr/>
          <p:nvPr/>
        </p:nvCxnSpPr>
        <p:spPr>
          <a:xfrm flipH="1">
            <a:off x="6840820" y="4687962"/>
            <a:ext cx="314793" cy="1184223"/>
          </a:xfrm>
          <a:prstGeom prst="straightConnector1">
            <a:avLst/>
          </a:prstGeom>
          <a:noFill/>
          <a:ln cap="flat" cmpd="sng" w="57150">
            <a:solidFill>
              <a:srgbClr val="6455FD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1" name="Google Shape;301;p3"/>
          <p:cNvSpPr txBox="1"/>
          <p:nvPr/>
        </p:nvSpPr>
        <p:spPr>
          <a:xfrm>
            <a:off x="8361456" y="5886085"/>
            <a:ext cx="21472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Especificaciones de tamaño</a:t>
            </a:r>
            <a:endParaRPr/>
          </a:p>
        </p:txBody>
      </p:sp>
      <p:cxnSp>
        <p:nvCxnSpPr>
          <p:cNvPr id="302" name="Google Shape;302;p3"/>
          <p:cNvCxnSpPr/>
          <p:nvPr/>
        </p:nvCxnSpPr>
        <p:spPr>
          <a:xfrm flipH="1">
            <a:off x="9435064" y="4647962"/>
            <a:ext cx="314793" cy="1184223"/>
          </a:xfrm>
          <a:prstGeom prst="straightConnector1">
            <a:avLst/>
          </a:prstGeom>
          <a:noFill/>
          <a:ln cap="flat" cmpd="sng" w="57150">
            <a:solidFill>
              <a:srgbClr val="F8200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320907" y="758325"/>
            <a:ext cx="4319618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Video - atributos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" name="Google Shape;315;p43"/>
          <p:cNvGraphicFramePr/>
          <p:nvPr/>
        </p:nvGraphicFramePr>
        <p:xfrm>
          <a:off x="2032000" y="17602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{6AE9F484-4DC2-405E-80B9-9FF2E0D2FC15}</a:tableStyleId>
              </a:tblPr>
              <a:tblGrid>
                <a:gridCol w="2015350"/>
                <a:gridCol w="6112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Atributo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 u="none" cap="none" strike="noStrike">
                          <a:solidFill>
                            <a:srgbClr val="FFFFFF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src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Archivo o URL del video a reproducir. Obligatoria si no tiene etiquetas dentro.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width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el tamaño de ancho del video.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height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el tamaño de alto del video.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autoplay</a:t>
                      </a:r>
                      <a:endParaRPr sz="16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Comienza a reproducir el video automáticamente. OJO, está sujeto a normas del navegador.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loop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Vuelve a iniciar el video cuando finaliza su reproducción (en bucle).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muted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Establece que el video se reproduzca con sonido muteado (silenciado).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controls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Muestra los controles de reproducción (por defecto no se muestran).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playsinline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Reproduce el video </a:t>
                      </a:r>
                      <a:r>
                        <a:rPr b="1" lang="es-CO" sz="1600" u="none" cap="none" strike="noStrike">
                          <a:solidFill>
                            <a:srgbClr val="BBBBBB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en línea</a:t>
                      </a:r>
                      <a:r>
                        <a:rPr lang="es-CO" sz="16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, es decir, en su área de reproducción.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4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4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4"/>
          <p:cNvSpPr txBox="1"/>
          <p:nvPr/>
        </p:nvSpPr>
        <p:spPr>
          <a:xfrm>
            <a:off x="320907" y="758325"/>
            <a:ext cx="4319618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Video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57757" y="1238242"/>
            <a:ext cx="7876485" cy="4403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5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5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5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5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5"/>
          <p:cNvSpPr txBox="1"/>
          <p:nvPr/>
        </p:nvSpPr>
        <p:spPr>
          <a:xfrm>
            <a:off x="320907" y="758325"/>
            <a:ext cx="4319618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Video &lt;iframe/&gt;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074" y="1558128"/>
            <a:ext cx="11895851" cy="374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HTML</a:t>
            </a:r>
            <a:b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(HyperText Markup Language)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46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6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46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3" name="Google Shape;35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6"/>
          <p:cNvSpPr txBox="1"/>
          <p:nvPr/>
        </p:nvSpPr>
        <p:spPr>
          <a:xfrm>
            <a:off x="320906" y="758325"/>
            <a:ext cx="6439657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Video &lt;iframe/&gt; opción de insertar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246" y="1587441"/>
            <a:ext cx="10732957" cy="412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7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/>
        </p:nvSpPr>
        <p:spPr>
          <a:xfrm>
            <a:off x="320907" y="269212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Multimedia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7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7"/>
          <p:cNvSpPr txBox="1"/>
          <p:nvPr/>
        </p:nvSpPr>
        <p:spPr>
          <a:xfrm>
            <a:off x="320906" y="758325"/>
            <a:ext cx="6439657" cy="6770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Video &lt;iframe/&gt; opción de insertar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895" y="1924506"/>
            <a:ext cx="11242210" cy="416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"/>
          <p:cNvSpPr txBox="1"/>
          <p:nvPr/>
        </p:nvSpPr>
        <p:spPr>
          <a:xfrm>
            <a:off x="293411" y="221224"/>
            <a:ext cx="557773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Formatos de video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80" name="Google Shape;380;p5"/>
          <p:cNvGraphicFramePr/>
          <p:nvPr/>
        </p:nvGraphicFramePr>
        <p:xfrm>
          <a:off x="2032000" y="12118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{6AE9F484-4DC2-405E-80B9-9FF2E0D2FC15}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</a:rPr>
                        <a:t>Formato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</a:rPr>
                        <a:t>Códecs utilizado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</a:rPr>
                        <a:t>Características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FFFFFF"/>
                          </a:solidFill>
                        </a:rPr>
                        <a:t>¿Recomendado?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Formatos modernos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6"/>
                        </a:rPr>
                        <a:t>MP4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7"/>
                        </a:rPr>
                        <a:t>x264</a:t>
                      </a:r>
                      <a:r>
                        <a:rPr lang="es-CO" sz="1400" u="none" cap="none" strike="noStrike"/>
                        <a:t>,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8"/>
                        </a:rPr>
                        <a:t>DivX H264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Alta calidad. El códec x264 es libre.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✅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9"/>
                        </a:rPr>
                        <a:t>Buen soporte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0"/>
                        </a:rPr>
                        <a:t>WebM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VP8, VP9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Alternativa libre a MP4 de Google.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✅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1"/>
                        </a:rPr>
                        <a:t>Buen soporte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</a:tr>
              <a:tr h="3708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Formatos de nueva generación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2"/>
                        </a:rPr>
                        <a:t>AV1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Basado en VP10, Daala y Thor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Compite con HEVC/H.265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❌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3"/>
                        </a:rPr>
                        <a:t>Soporte irregular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</a:tr>
              <a:tr h="535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HEVC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4"/>
                        </a:rPr>
                        <a:t>x265</a:t>
                      </a:r>
                      <a:r>
                        <a:rPr lang="es-CO" sz="1400" u="none" cap="none" strike="noStrike"/>
                        <a:t>,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5"/>
                        </a:rPr>
                        <a:t>DivX HEVC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Futura evolución de MP4.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❌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6"/>
                        </a:rPr>
                        <a:t>Soporte irregular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</a:tr>
              <a:tr h="370850">
                <a:tc grid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Formatos más antiguos o no orientados a web</a:t>
                      </a:r>
                      <a:endParaRPr/>
                    </a:p>
                  </a:txBody>
                  <a:tcPr marT="60950" marB="60950" marR="60950" marL="60950" anchor="ctr"/>
                </a:tc>
                <a:tc hMerge="1"/>
                <a:tc hMerge="1"/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7"/>
                        </a:rPr>
                        <a:t>OGV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8"/>
                        </a:rPr>
                        <a:t>Theora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Alternativa libre a MP4.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⚠️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9"/>
                        </a:rPr>
                        <a:t>Sin soporte en Safari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MKV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20"/>
                        </a:rPr>
                        <a:t>Matroska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Buena compresión. Potente.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❌ Alto consumo CPU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AVI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21"/>
                        </a:rPr>
                        <a:t>XviD</a:t>
                      </a:r>
                      <a:r>
                        <a:rPr lang="es-CO" sz="1400" u="none" cap="none" strike="noStrike"/>
                        <a:t>, </a:t>
                      </a: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22"/>
                        </a:rPr>
                        <a:t>DivX 3/5</a:t>
                      </a:r>
                      <a:endParaRPr sz="1400" u="none" cap="none" strike="noStrike"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Menor compresión que MP4.</a:t>
                      </a:r>
                      <a:endParaRPr/>
                    </a:p>
                  </a:txBody>
                  <a:tcPr marT="60950" marB="60950" marR="60950" marL="60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❌ Anticuado</a:t>
                      </a:r>
                      <a:endParaRPr/>
                    </a:p>
                  </a:txBody>
                  <a:tcPr marT="60950" marB="60950" marR="60950" marL="609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/>
        </p:nvSpPr>
        <p:spPr>
          <a:xfrm>
            <a:off x="3738780" y="1122064"/>
            <a:ext cx="5959855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Otros formatos como </a:t>
            </a:r>
            <a:r>
              <a:rPr b="1" i="0" lang="es-CO" sz="3600" u="none" cap="none" strike="noStrike">
                <a:solidFill>
                  <a:schemeClr val="lt1"/>
                </a:solidFill>
                <a:highlight>
                  <a:srgbClr val="FE654F"/>
                </a:highlight>
                <a:latin typeface="Consolas"/>
                <a:ea typeface="Consolas"/>
                <a:cs typeface="Consolas"/>
                <a:sym typeface="Consolas"/>
              </a:rPr>
              <a:t>MOV, FLV, 3GP, MPG, RMVB o ASF/WMV </a:t>
            </a:r>
            <a:r>
              <a:rPr b="1" i="0" lang="es-CO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no se recomiendan para su utilización en web ya que son anticuados, propietarios o poco eficientes.</a:t>
            </a:r>
            <a:endParaRPr/>
          </a:p>
        </p:txBody>
      </p:sp>
      <p:sp>
        <p:nvSpPr>
          <p:cNvPr id="388" name="Google Shape;388;p48"/>
          <p:cNvSpPr txBox="1"/>
          <p:nvPr/>
        </p:nvSpPr>
        <p:spPr>
          <a:xfrm>
            <a:off x="2787509" y="57912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9576879" y="4437594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8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3738780" y="1122064"/>
            <a:ext cx="5959855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1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Una de las principales ventajas de HTML5 es la inclusión de elementos semánticos, o marcados semánticos, que nos ayudan a definir las distintas divisiones de una página web</a:t>
            </a:r>
            <a:endParaRPr b="1" i="0" sz="3600" u="none" cap="none" strike="noStrike">
              <a:solidFill>
                <a:schemeClr val="lt1"/>
              </a:solidFill>
              <a:highlight>
                <a:srgbClr val="FE654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2787509" y="57912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576879" y="4437594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2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Estructura 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3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2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0477" y="2264951"/>
            <a:ext cx="4368686" cy="396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2"/>
          <p:cNvSpPr txBox="1"/>
          <p:nvPr/>
        </p:nvSpPr>
        <p:spPr>
          <a:xfrm>
            <a:off x="4967384" y="1228392"/>
            <a:ext cx="2574871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Semántica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3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Estructura 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33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3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3"/>
          <p:cNvSpPr/>
          <p:nvPr/>
        </p:nvSpPr>
        <p:spPr>
          <a:xfrm>
            <a:off x="384063" y="2197193"/>
            <a:ext cx="2509934" cy="615820"/>
          </a:xfrm>
          <a:prstGeom prst="rect">
            <a:avLst/>
          </a:prstGeom>
          <a:solidFill>
            <a:srgbClr val="5A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3"/>
          <p:cNvSpPr/>
          <p:nvPr/>
        </p:nvSpPr>
        <p:spPr>
          <a:xfrm>
            <a:off x="3397851" y="2197193"/>
            <a:ext cx="2509934" cy="61582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3"/>
          <p:cNvSpPr/>
          <p:nvPr/>
        </p:nvSpPr>
        <p:spPr>
          <a:xfrm>
            <a:off x="384063" y="4423627"/>
            <a:ext cx="2509934" cy="61582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3"/>
          <p:cNvSpPr/>
          <p:nvPr/>
        </p:nvSpPr>
        <p:spPr>
          <a:xfrm>
            <a:off x="3397851" y="4423627"/>
            <a:ext cx="2509934" cy="615820"/>
          </a:xfrm>
          <a:prstGeom prst="rect">
            <a:avLst/>
          </a:prstGeom>
          <a:solidFill>
            <a:srgbClr val="FE65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3"/>
          <p:cNvSpPr txBox="1"/>
          <p:nvPr/>
        </p:nvSpPr>
        <p:spPr>
          <a:xfrm>
            <a:off x="384063" y="2274270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&lt;header&gt;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3397851" y="2274270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&lt;nav&gt;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3"/>
          <p:cNvSpPr txBox="1"/>
          <p:nvPr/>
        </p:nvSpPr>
        <p:spPr>
          <a:xfrm>
            <a:off x="384063" y="4494955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&lt;section&gt;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3"/>
          <p:cNvSpPr txBox="1"/>
          <p:nvPr/>
        </p:nvSpPr>
        <p:spPr>
          <a:xfrm>
            <a:off x="3397851" y="4494955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&lt;aside&gt;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3"/>
          <p:cNvSpPr txBox="1"/>
          <p:nvPr/>
        </p:nvSpPr>
        <p:spPr>
          <a:xfrm>
            <a:off x="384063" y="2880388"/>
            <a:ext cx="250993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Define un conjunto de contenido de introducción o una serie de elementos de navegación. Normalmente contiene el logo del sitio, el título del sitio y la navegación principal.. </a:t>
            </a:r>
            <a:endParaRPr b="0" i="0" sz="1000" u="none" cap="none" strike="noStrike">
              <a:solidFill>
                <a:srgbClr val="00206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" name="Google Shape;139;p33"/>
          <p:cNvSpPr txBox="1"/>
          <p:nvPr/>
        </p:nvSpPr>
        <p:spPr>
          <a:xfrm>
            <a:off x="3738847" y="2900456"/>
            <a:ext cx="195245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Se utiliza para contener elementos de navegación principales en un documento, como los enlaces a las principales áreas de un sitio web.</a:t>
            </a:r>
            <a:endParaRPr b="0" i="0" sz="1000" u="none" cap="none" strike="noStrike">
              <a:solidFill>
                <a:srgbClr val="00206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0" name="Google Shape;140;p33"/>
          <p:cNvSpPr txBox="1"/>
          <p:nvPr/>
        </p:nvSpPr>
        <p:spPr>
          <a:xfrm>
            <a:off x="662804" y="5126598"/>
            <a:ext cx="1952452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Se define como una sección de un documento, como capítulos, encabezados o pies de página, que generalmente se utiliza junto con un título.</a:t>
            </a:r>
            <a:endParaRPr b="0" i="0" sz="1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 txBox="1"/>
          <p:nvPr/>
        </p:nvSpPr>
        <p:spPr>
          <a:xfrm>
            <a:off x="3299787" y="5120534"/>
            <a:ext cx="2607998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Se utiliza para contener información que puede considerarse independiente del contenido principal, aunque esté directamente relacionada con él, como barras laterales, publicidad y otros elementos</a:t>
            </a:r>
            <a:endParaRPr b="0" i="0" sz="1200" u="none" cap="none" strike="noStrike">
              <a:solidFill>
                <a:srgbClr val="00206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2" name="Google Shape;142;p33"/>
          <p:cNvSpPr/>
          <p:nvPr/>
        </p:nvSpPr>
        <p:spPr>
          <a:xfrm>
            <a:off x="6364785" y="2197152"/>
            <a:ext cx="2509934" cy="615820"/>
          </a:xfrm>
          <a:prstGeom prst="rect">
            <a:avLst/>
          </a:prstGeom>
          <a:solidFill>
            <a:srgbClr val="5ACCA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3"/>
          <p:cNvSpPr/>
          <p:nvPr/>
        </p:nvSpPr>
        <p:spPr>
          <a:xfrm>
            <a:off x="9378573" y="2197152"/>
            <a:ext cx="2509934" cy="61582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3"/>
          <p:cNvSpPr/>
          <p:nvPr/>
        </p:nvSpPr>
        <p:spPr>
          <a:xfrm>
            <a:off x="6364785" y="4423586"/>
            <a:ext cx="2509934" cy="61582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33"/>
          <p:cNvSpPr/>
          <p:nvPr/>
        </p:nvSpPr>
        <p:spPr>
          <a:xfrm>
            <a:off x="9378573" y="4423586"/>
            <a:ext cx="2509934" cy="615820"/>
          </a:xfrm>
          <a:prstGeom prst="rect">
            <a:avLst/>
          </a:prstGeom>
          <a:solidFill>
            <a:srgbClr val="FE654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6364785" y="2274229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&lt;main&gt;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9378573" y="2274229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&lt;article&gt;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6364785" y="4494914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&lt;footer&gt;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3"/>
          <p:cNvSpPr txBox="1"/>
          <p:nvPr/>
        </p:nvSpPr>
        <p:spPr>
          <a:xfrm>
            <a:off x="9378573" y="4494914"/>
            <a:ext cx="2509934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&lt;div&gt;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3"/>
          <p:cNvSpPr txBox="1"/>
          <p:nvPr/>
        </p:nvSpPr>
        <p:spPr>
          <a:xfrm>
            <a:off x="6100808" y="2909188"/>
            <a:ext cx="3037887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contiene el contenido principal único de un documento, que debe ser único para el documento y debe ser distinto del contenido que se repite a lo largo de un conjunto de documentos, como información de sitio o elementos de navegación.. </a:t>
            </a:r>
            <a:endParaRPr b="0" i="0" sz="1000" u="none" cap="none" strike="noStrike">
              <a:solidFill>
                <a:srgbClr val="00206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1" name="Google Shape;151;p33"/>
          <p:cNvSpPr txBox="1"/>
          <p:nvPr/>
        </p:nvSpPr>
        <p:spPr>
          <a:xfrm>
            <a:off x="9455694" y="2855405"/>
            <a:ext cx="2379789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Se define como contenido autónomo a aquel que posee sentido por sí mismo y puede ser reutilizado o distribuido de manera independiente. Ejemplos de contenido autónomo incluyen una entrada de blog, un foro o una noticia.</a:t>
            </a:r>
            <a:endParaRPr b="0" i="0" sz="1000" u="none" cap="none" strike="noStrike">
              <a:solidFill>
                <a:srgbClr val="00206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2" name="Google Shape;152;p33"/>
          <p:cNvSpPr txBox="1"/>
          <p:nvPr/>
        </p:nvSpPr>
        <p:spPr>
          <a:xfrm>
            <a:off x="6411639" y="5120534"/>
            <a:ext cx="2463080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Se utiliza para contener información acerca de su contenedor más cercano, o información sobre el documento entero, como autoría, enlaces a políticas de privacidad, información de derechos de autor.</a:t>
            </a:r>
            <a:endParaRPr b="0" i="0" sz="1200" u="none" cap="none" strike="noStrike">
              <a:solidFill>
                <a:srgbClr val="00206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9612224" y="5151977"/>
            <a:ext cx="1952452" cy="1384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2060"/>
                </a:solidFill>
                <a:latin typeface="Ubuntu"/>
                <a:ea typeface="Ubuntu"/>
                <a:cs typeface="Ubuntu"/>
                <a:sym typeface="Ubuntu"/>
              </a:rPr>
              <a:t>La etiqueta &lt;div&gt; es una etiqueta muy simple que se suele utilizar para crear una agrupación de una o varias etiquetas y organizarlas en una división específica.. </a:t>
            </a:r>
            <a:endParaRPr b="0" i="0" sz="14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4967384" y="1228392"/>
            <a:ext cx="2574871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Semántica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/>
          <p:nvPr/>
        </p:nvSpPr>
        <p:spPr>
          <a:xfrm>
            <a:off x="3942413" y="14987"/>
            <a:ext cx="8249587" cy="685800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4"/>
          <p:cNvPicPr preferRelativeResize="0"/>
          <p:nvPr/>
        </p:nvPicPr>
        <p:blipFill rotWithShape="1">
          <a:blip r:embed="rId3">
            <a:alphaModFix/>
          </a:blip>
          <a:srcRect b="0" l="1" r="60561" t="753"/>
          <a:stretch/>
        </p:blipFill>
        <p:spPr>
          <a:xfrm rot="10800000">
            <a:off x="0" y="0"/>
            <a:ext cx="61451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 txBox="1"/>
          <p:nvPr/>
        </p:nvSpPr>
        <p:spPr>
          <a:xfrm>
            <a:off x="851019" y="458091"/>
            <a:ext cx="3225341" cy="16619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Estructura HTML5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375763" y="5032847"/>
            <a:ext cx="2999308" cy="127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423164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5102" y="44967"/>
            <a:ext cx="4138019" cy="68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/>
          <p:nvPr/>
        </p:nvSpPr>
        <p:spPr>
          <a:xfrm>
            <a:off x="0" y="3615612"/>
            <a:ext cx="12192000" cy="2752531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5"/>
          <p:cNvSpPr txBox="1"/>
          <p:nvPr/>
        </p:nvSpPr>
        <p:spPr>
          <a:xfrm>
            <a:off x="205165" y="4265715"/>
            <a:ext cx="3225341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Estructura de 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2897" y="355186"/>
            <a:ext cx="7314732" cy="601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5"/>
          <p:cNvPicPr preferRelativeResize="0"/>
          <p:nvPr/>
        </p:nvPicPr>
        <p:blipFill rotWithShape="1">
          <a:blip r:embed="rId5">
            <a:alphaModFix/>
          </a:blip>
          <a:srcRect b="0" l="16254" r="0" t="0"/>
          <a:stretch/>
        </p:blipFill>
        <p:spPr>
          <a:xfrm flipH="1">
            <a:off x="9489682" y="1474237"/>
            <a:ext cx="2702317" cy="502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/>
          <p:nvPr/>
        </p:nvSpPr>
        <p:spPr>
          <a:xfrm>
            <a:off x="3942413" y="14987"/>
            <a:ext cx="8249587" cy="685800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36"/>
          <p:cNvPicPr preferRelativeResize="0"/>
          <p:nvPr/>
        </p:nvPicPr>
        <p:blipFill rotWithShape="1">
          <a:blip r:embed="rId3">
            <a:alphaModFix/>
          </a:blip>
          <a:srcRect b="0" l="1" r="60561" t="753"/>
          <a:stretch/>
        </p:blipFill>
        <p:spPr>
          <a:xfrm rot="10800000">
            <a:off x="0" y="0"/>
            <a:ext cx="61451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6"/>
          <p:cNvSpPr txBox="1"/>
          <p:nvPr/>
        </p:nvSpPr>
        <p:spPr>
          <a:xfrm>
            <a:off x="272398" y="801227"/>
            <a:ext cx="11833464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De forma opcional, se le puede poner un atributo</a:t>
            </a:r>
            <a:r>
              <a:rPr b="0" i="0" lang="es-CO" sz="2400" u="none" cap="none" strike="noStrike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 id 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o </a:t>
            </a:r>
            <a:r>
              <a:rPr b="0" i="0" lang="es-CO" sz="2400" u="none" cap="none" strike="noStrike">
                <a:solidFill>
                  <a:srgbClr val="00B0F0"/>
                </a:solidFill>
                <a:latin typeface="Ubuntu"/>
                <a:ea typeface="Ubuntu"/>
                <a:cs typeface="Ubuntu"/>
                <a:sym typeface="Ubuntu"/>
              </a:rPr>
              <a:t>clase</a:t>
            </a: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 para referenciarla más fácilmente:</a:t>
            </a:r>
            <a:endParaRPr b="0" i="0" sz="2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2314" y="5331196"/>
            <a:ext cx="2999308" cy="127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423164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 txBox="1"/>
          <p:nvPr/>
        </p:nvSpPr>
        <p:spPr>
          <a:xfrm>
            <a:off x="272398" y="139564"/>
            <a:ext cx="4401036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Etiqueta &lt;div&gt;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120" y="1648723"/>
            <a:ext cx="7774138" cy="167442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 txBox="1"/>
          <p:nvPr/>
        </p:nvSpPr>
        <p:spPr>
          <a:xfrm>
            <a:off x="325044" y="3366363"/>
            <a:ext cx="2275916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Agrupar:</a:t>
            </a:r>
            <a:endParaRPr b="0" i="0" sz="2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0120" y="3932411"/>
            <a:ext cx="5166030" cy="277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3942413" y="14987"/>
            <a:ext cx="8249587" cy="6858000"/>
          </a:xfrm>
          <a:prstGeom prst="rect">
            <a:avLst/>
          </a:prstGeom>
          <a:solidFill>
            <a:srgbClr val="002060"/>
          </a:solidFill>
          <a:ln cap="flat" cmpd="sng" w="254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7"/>
          <p:cNvPicPr preferRelativeResize="0"/>
          <p:nvPr/>
        </p:nvPicPr>
        <p:blipFill rotWithShape="1">
          <a:blip r:embed="rId3">
            <a:alphaModFix/>
          </a:blip>
          <a:srcRect b="0" l="1" r="60561" t="753"/>
          <a:stretch/>
        </p:blipFill>
        <p:spPr>
          <a:xfrm rot="10800000">
            <a:off x="0" y="0"/>
            <a:ext cx="614510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7"/>
          <p:cNvSpPr txBox="1"/>
          <p:nvPr/>
        </p:nvSpPr>
        <p:spPr>
          <a:xfrm>
            <a:off x="272398" y="801227"/>
            <a:ext cx="11833464" cy="1569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Etiquetas anidadas: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O" sz="2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 siguiente fragmento de código HTML está extraído de una página real de Instagram (creada con React):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02314" y="5331196"/>
            <a:ext cx="2999308" cy="1271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423164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7"/>
          <p:cNvSpPr txBox="1"/>
          <p:nvPr/>
        </p:nvSpPr>
        <p:spPr>
          <a:xfrm>
            <a:off x="272398" y="139564"/>
            <a:ext cx="4401036" cy="984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Etiqueta &lt;div&gt;</a:t>
            </a:r>
            <a:endParaRPr b="1" i="0" sz="4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8499" y="2385834"/>
            <a:ext cx="8862828" cy="317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